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30"/>
  </p:notesMasterIdLst>
  <p:sldIdLst>
    <p:sldId id="256" r:id="rId2"/>
    <p:sldId id="259" r:id="rId3"/>
    <p:sldId id="294" r:id="rId4"/>
    <p:sldId id="291" r:id="rId5"/>
    <p:sldId id="292" r:id="rId6"/>
    <p:sldId id="262" r:id="rId7"/>
    <p:sldId id="293" r:id="rId8"/>
    <p:sldId id="258" r:id="rId9"/>
    <p:sldId id="287" r:id="rId10"/>
    <p:sldId id="263" r:id="rId11"/>
    <p:sldId id="264" r:id="rId12"/>
    <p:sldId id="265" r:id="rId13"/>
    <p:sldId id="288" r:id="rId14"/>
    <p:sldId id="266" r:id="rId15"/>
    <p:sldId id="289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7" r:id="rId24"/>
    <p:sldId id="276" r:id="rId25"/>
    <p:sldId id="278" r:id="rId26"/>
    <p:sldId id="290" r:id="rId27"/>
    <p:sldId id="285" r:id="rId28"/>
    <p:sldId id="286" r:id="rId2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3383-A588-6F4A-B10D-01F673C7B5B5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BB6F-8BB6-4A4F-86B1-02AB6FCEEC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9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Opvoeding; omgaan met regels en afspraken. Wat is passend</a:t>
            </a:r>
            <a:r>
              <a:rPr lang="nl-NL" baseline="0" dirty="0"/>
              <a:t> bij de manier waarop je met je leerlingen omgaat? Dit schema geldt ook in de ouder </a:t>
            </a:r>
            <a:r>
              <a:rPr lang="mr-IN" baseline="0" dirty="0"/>
              <a:t>–</a:t>
            </a:r>
            <a:r>
              <a:rPr lang="nl-NL" baseline="0" dirty="0"/>
              <a:t> kind relatie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BB6F-8BB6-4A4F-86B1-02AB6FCEECB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5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schema heeft ook met zelfstandigheid</a:t>
            </a:r>
            <a:r>
              <a:rPr lang="nl-NL" baseline="0" dirty="0"/>
              <a:t>(-</a:t>
            </a:r>
            <a:r>
              <a:rPr lang="nl-NL" baseline="0" dirty="0" err="1"/>
              <a:t>sbevordering</a:t>
            </a:r>
            <a:r>
              <a:rPr lang="nl-NL" baseline="0" dirty="0"/>
              <a:t>) te maken (</a:t>
            </a:r>
            <a:r>
              <a:rPr lang="nl-NL" baseline="0" dirty="0" err="1"/>
              <a:t>blz</a:t>
            </a:r>
            <a:r>
              <a:rPr lang="nl-NL" baseline="0" dirty="0"/>
              <a:t> 65)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BB6F-8BB6-4A4F-86B1-02AB6FCEECB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91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9309FE5-4B77-704E-811B-7D5A6B9E68B4}" type="datetimeFigureOut">
              <a:rPr lang="nl-NL" smtClean="0"/>
              <a:t>25-01-18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63CC6E-412F-814B-BAF4-1DB55DA6A58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wgIYfRxgDQ" TargetMode="Externa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no.nl/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www.youtube.com/watch?v=BvypvLnyBF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5 rollen en klassenmanagement’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Literatuur: </a:t>
            </a:r>
          </a:p>
          <a:p>
            <a:r>
              <a:rPr lang="nl-NL" dirty="0" err="1"/>
              <a:t>Teitler</a:t>
            </a:r>
            <a:r>
              <a:rPr lang="nl-NL" dirty="0"/>
              <a:t> </a:t>
            </a:r>
            <a:r>
              <a:rPr lang="nl-NL" dirty="0" err="1"/>
              <a:t>Hstk</a:t>
            </a:r>
            <a:r>
              <a:rPr lang="nl-NL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9428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hoek 1"/>
          <p:cNvSpPr>
            <a:spLocks noChangeArrowheads="1"/>
          </p:cNvSpPr>
          <p:nvPr/>
        </p:nvSpPr>
        <p:spPr bwMode="auto">
          <a:xfrm>
            <a:off x="1098550" y="620713"/>
            <a:ext cx="673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4000" b="0" dirty="0">
                <a:solidFill>
                  <a:schemeClr val="bg1"/>
                </a:solidFill>
              </a:rPr>
              <a:t>Schema van een goede regel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188" y="2060575"/>
            <a:ext cx="7632700" cy="3744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Principe of uitgangspunt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Waarde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Regel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Consequente uitvoering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Voorspelbaarheid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Acceptatie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b="0" dirty="0"/>
              <a:t>norm</a:t>
            </a:r>
          </a:p>
          <a:p>
            <a:pPr marL="0" indent="0" eaLnBrk="1" hangingPunct="1">
              <a:buFontTx/>
              <a:buNone/>
              <a:defRPr/>
            </a:pPr>
            <a:endParaRPr lang="nl-NL" b="0" dirty="0"/>
          </a:p>
          <a:p>
            <a:pPr eaLnBrk="1" hangingPunct="1">
              <a:defRPr/>
            </a:pPr>
            <a:endParaRPr lang="nl-NL" sz="2400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nl-NL" dirty="0"/>
          </a:p>
        </p:txBody>
      </p:sp>
      <p:sp>
        <p:nvSpPr>
          <p:cNvPr id="9220" name="PIJL-OMLAAG 1"/>
          <p:cNvSpPr>
            <a:spLocks noChangeArrowheads="1"/>
          </p:cNvSpPr>
          <p:nvPr/>
        </p:nvSpPr>
        <p:spPr bwMode="auto">
          <a:xfrm>
            <a:off x="1331913" y="2060575"/>
            <a:ext cx="682625" cy="5762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F8F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649538"/>
            <a:ext cx="682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28975"/>
            <a:ext cx="682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13175"/>
            <a:ext cx="682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508500"/>
            <a:ext cx="682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26050"/>
            <a:ext cx="682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35563"/>
            <a:ext cx="13858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nl-NL" sz="2800" dirty="0">
                <a:latin typeface="Arial" charset="0"/>
              </a:rPr>
              <a:t>Aangezien we een school zijn stellen we vast dat er twee zaken moeten worden geregeld: het leren en de omgang met elkaar. </a:t>
            </a:r>
          </a:p>
          <a:p>
            <a:pPr>
              <a:buFontTx/>
              <a:buNone/>
            </a:pPr>
            <a:endParaRPr lang="nl-NL" sz="2800" dirty="0">
              <a:latin typeface="Arial" charset="0"/>
            </a:endParaRPr>
          </a:p>
          <a:p>
            <a:pPr marL="0" indent="0">
              <a:buNone/>
            </a:pPr>
            <a:r>
              <a:rPr lang="nl-NL" sz="2800" dirty="0">
                <a:latin typeface="Arial" charset="0"/>
              </a:rPr>
              <a:t>En waarde geeft aan wat de</a:t>
            </a:r>
            <a:r>
              <a:rPr lang="nl-NL" sz="2800" i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nl-NL" sz="2800" i="1" dirty="0">
                <a:solidFill>
                  <a:srgbClr val="FFFFFF"/>
                </a:solidFill>
                <a:latin typeface="Arial" charset="0"/>
              </a:rPr>
              <a:t>school </a:t>
            </a:r>
            <a:r>
              <a:rPr lang="nl-NL" sz="2800" dirty="0">
                <a:solidFill>
                  <a:srgbClr val="FFFFFF"/>
                </a:solidFill>
                <a:latin typeface="Arial" charset="0"/>
              </a:rPr>
              <a:t>waardevol vindt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FFFF"/>
                </a:solidFill>
                <a:latin typeface="Arial" charset="0"/>
              </a:rPr>
              <a:t>Reguleert en begrenst het </a:t>
            </a:r>
            <a:r>
              <a:rPr lang="nl-NL" sz="2800" i="1" dirty="0">
                <a:solidFill>
                  <a:srgbClr val="FFFFFF"/>
                </a:solidFill>
                <a:latin typeface="Arial" charset="0"/>
              </a:rPr>
              <a:t>gewenste</a:t>
            </a:r>
            <a:r>
              <a:rPr lang="nl-NL" sz="2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nl-NL" sz="2800" dirty="0">
                <a:latin typeface="Arial" charset="0"/>
              </a:rPr>
              <a:t>gedrag</a:t>
            </a:r>
          </a:p>
          <a:p>
            <a:pPr>
              <a:buFontTx/>
              <a:buNone/>
            </a:pPr>
            <a:endParaRPr lang="nl-NL" sz="2800" dirty="0">
              <a:latin typeface="Arial" charset="0"/>
            </a:endParaRPr>
          </a:p>
          <a:p>
            <a:r>
              <a:rPr lang="nl-NL" sz="2800" dirty="0">
                <a:solidFill>
                  <a:srgbClr val="FFFFFF"/>
                </a:solidFill>
                <a:latin typeface="Arial" charset="0"/>
              </a:rPr>
              <a:t>Een regel moet positief geformuleerd zijn: </a:t>
            </a:r>
          </a:p>
          <a:p>
            <a:pPr>
              <a:buFontTx/>
              <a:buNone/>
            </a:pPr>
            <a:r>
              <a:rPr lang="ja-JP" altLang="nl-NL" sz="2800" dirty="0">
                <a:latin typeface="Arial" charset="0"/>
              </a:rPr>
              <a:t>‘</a:t>
            </a:r>
            <a:r>
              <a:rPr lang="nl-NL" sz="2800" dirty="0">
                <a:latin typeface="Arial" charset="0"/>
              </a:rPr>
              <a:t>niet fietsen op het schoolplein</a:t>
            </a:r>
            <a:r>
              <a:rPr lang="ja-JP" altLang="nl-NL" sz="2800" dirty="0">
                <a:latin typeface="Arial" charset="0"/>
              </a:rPr>
              <a:t>’</a:t>
            </a:r>
            <a:r>
              <a:rPr lang="nl-NL" sz="2800" dirty="0">
                <a:latin typeface="Arial" charset="0"/>
              </a:rPr>
              <a:t> / </a:t>
            </a:r>
            <a:r>
              <a:rPr lang="ja-JP" altLang="nl-NL" sz="2800" dirty="0">
                <a:latin typeface="Arial" charset="0"/>
              </a:rPr>
              <a:t>‘</a:t>
            </a:r>
            <a:r>
              <a:rPr lang="nl-NL" sz="2800" dirty="0">
                <a:latin typeface="Arial" charset="0"/>
              </a:rPr>
              <a:t>fietsen alleen buiten het hek</a:t>
            </a:r>
            <a:r>
              <a:rPr lang="ja-JP" altLang="nl-NL" sz="2800" dirty="0">
                <a:latin typeface="Arial" charset="0"/>
              </a:rPr>
              <a:t>’</a:t>
            </a:r>
            <a:endParaRPr lang="nl-NL" sz="2800" dirty="0">
              <a:latin typeface="Arial" charset="0"/>
            </a:endParaRPr>
          </a:p>
          <a:p>
            <a:pPr marL="0" indent="0">
              <a:buNone/>
            </a:pPr>
            <a:r>
              <a:rPr lang="nl-NL" sz="2800" dirty="0">
                <a:latin typeface="Arial" charset="0"/>
              </a:rPr>
              <a:t>Een regel heeft betrekking op waarneembaar gedrag</a:t>
            </a:r>
          </a:p>
          <a:p>
            <a:pPr marL="0" indent="0">
              <a:buNone/>
            </a:pPr>
            <a:endParaRPr lang="nl-NL" sz="2800" dirty="0">
              <a:latin typeface="Arial" charset="0"/>
            </a:endParaRPr>
          </a:p>
          <a:p>
            <a:pPr marL="0" indent="0">
              <a:buNone/>
            </a:pPr>
            <a:endParaRPr lang="nl-NL" sz="2800" dirty="0">
              <a:latin typeface="Arial" charset="0"/>
            </a:endParaRPr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35563"/>
            <a:ext cx="13858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 charset="0"/>
              </a:rPr>
              <a:t>Regel versus afspraak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charset="0"/>
              </a:rPr>
              <a:t>Regels worden</a:t>
            </a:r>
            <a:r>
              <a:rPr lang="nl-NL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 eenzijdig </a:t>
            </a:r>
            <a:r>
              <a:rPr lang="nl-NL" dirty="0">
                <a:latin typeface="Arial" charset="0"/>
              </a:rPr>
              <a:t>door docenten aan leerlingen opgelegd en docenten zijn dan ook verantwoordelijk voor de naleving ervan</a:t>
            </a:r>
          </a:p>
          <a:p>
            <a:r>
              <a:rPr lang="nl-NL" dirty="0">
                <a:latin typeface="Arial" charset="0"/>
              </a:rPr>
              <a:t>Afspraken worden </a:t>
            </a:r>
            <a:r>
              <a:rPr lang="nl-NL" dirty="0">
                <a:solidFill>
                  <a:srgbClr val="008000"/>
                </a:solidFill>
                <a:latin typeface="Arial" charset="0"/>
                <a:hlinkClick r:id="rId2"/>
              </a:rPr>
              <a:t>samen met leerlingen </a:t>
            </a:r>
            <a:r>
              <a:rPr lang="nl-NL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nl-NL" dirty="0">
                <a:latin typeface="Arial" charset="0"/>
              </a:rPr>
              <a:t>gemaakt, gedeelde verantwoording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3954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Naarmate de prestaties en de omgangsvormen zich positief ontwikkelen, kunnen de regels </a:t>
            </a:r>
            <a:r>
              <a:rPr lang="nl-NL" dirty="0">
                <a:solidFill>
                  <a:schemeClr val="accent2"/>
                </a:solidFill>
              </a:rPr>
              <a:t>soepeler</a:t>
            </a:r>
            <a:r>
              <a:rPr lang="nl-NL" dirty="0"/>
              <a:t> worden gehanteerd c.q. Worden losgelaten.</a:t>
            </a:r>
          </a:p>
          <a:p>
            <a:r>
              <a:rPr lang="nl-NL" dirty="0"/>
              <a:t> Blijkt dat een leerling de verantwoordelijkheid (nog niet) aankan, dan kunnen regels weer </a:t>
            </a:r>
            <a:r>
              <a:rPr lang="nl-NL" dirty="0">
                <a:solidFill>
                  <a:srgbClr val="DDF53D"/>
                </a:solidFill>
              </a:rPr>
              <a:t>strikter</a:t>
            </a:r>
            <a:r>
              <a:rPr lang="nl-NL" dirty="0"/>
              <a:t> worden gehanteerd.</a:t>
            </a:r>
          </a:p>
        </p:txBody>
      </p:sp>
    </p:spTree>
    <p:extLst>
      <p:ext uri="{BB962C8B-B14F-4D97-AF65-F5344CB8AC3E}">
        <p14:creationId xmlns:p14="http://schemas.microsoft.com/office/powerpoint/2010/main" val="12949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6119812" cy="1152525"/>
          </a:xfrm>
        </p:spPr>
        <p:txBody>
          <a:bodyPr/>
          <a:lstStyle/>
          <a:p>
            <a:pPr algn="l" eaLnBrk="1" hangingPunct="1"/>
            <a:r>
              <a:rPr lang="nl-NL">
                <a:latin typeface="Arial" charset="0"/>
              </a:rPr>
              <a:t>Opdracht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1268413"/>
            <a:ext cx="8229600" cy="4137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Maak een goede regel                    10 min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Gebruik hierbij de literatuur (H7 </a:t>
            </a:r>
            <a:r>
              <a:rPr lang="nl-NL" sz="3200" b="0" dirty="0" err="1">
                <a:solidFill>
                  <a:schemeClr val="bg1"/>
                </a:solidFill>
                <a:latin typeface="Arial" charset="0"/>
              </a:rPr>
              <a:t>Teitler</a:t>
            </a: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Plak ze op de muur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sz="3200" b="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Bekijk elkaars regels, vul aan, 	 	 10 min</a:t>
            </a:r>
          </a:p>
          <a:p>
            <a:pPr eaLnBrk="1" hangingPunct="1">
              <a:spcBef>
                <a:spcPct val="20000"/>
              </a:spcBef>
            </a:pP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wijzig…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l-NL" sz="3200" b="0" dirty="0">
                <a:solidFill>
                  <a:schemeClr val="bg1"/>
                </a:solidFill>
                <a:latin typeface="Arial" charset="0"/>
              </a:rPr>
              <a:t>Terugkoppelen 				   				10 min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403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Denk nog eens terug aan het eerste filmpje. </a:t>
            </a:r>
            <a:r>
              <a:rPr lang="nl-NL" i="1" dirty="0"/>
              <a:t>De docent zoekt de aandacht van de leerlingen.</a:t>
            </a:r>
          </a:p>
          <a:p>
            <a:pPr marL="0" indent="0">
              <a:buNone/>
            </a:pPr>
            <a:endParaRPr lang="nl-NL" i="1" dirty="0"/>
          </a:p>
          <a:p>
            <a:pPr marL="0" indent="0" algn="ctr">
              <a:buNone/>
            </a:pPr>
            <a:r>
              <a:rPr lang="nl-NL" i="1" dirty="0"/>
              <a:t>‘ha!, nu heb ik jullie aandacht wel! Dan kunnen we nu beginnen</a:t>
            </a:r>
          </a:p>
        </p:txBody>
      </p:sp>
    </p:spTree>
    <p:extLst>
      <p:ext uri="{BB962C8B-B14F-4D97-AF65-F5344CB8AC3E}">
        <p14:creationId xmlns:p14="http://schemas.microsoft.com/office/powerpoint/2010/main" val="25020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>
                <a:latin typeface="Arial" charset="0"/>
              </a:rPr>
              <a:t/>
            </a:r>
            <a:br>
              <a:rPr lang="nl-NL" dirty="0">
                <a:latin typeface="Arial" charset="0"/>
              </a:rPr>
            </a:br>
            <a:r>
              <a:rPr lang="nl-NL" dirty="0">
                <a:latin typeface="Arial" charset="0"/>
              </a:rPr>
              <a:t/>
            </a:r>
            <a:br>
              <a:rPr lang="nl-NL" dirty="0">
                <a:latin typeface="Arial" charset="0"/>
              </a:rPr>
            </a:br>
            <a:r>
              <a:rPr lang="nl-NL" dirty="0">
                <a:latin typeface="Arial" charset="0"/>
              </a:rPr>
              <a:t>Spelen met aandacht:</a:t>
            </a:r>
            <a:br>
              <a:rPr lang="nl-NL" dirty="0">
                <a:latin typeface="Arial" charset="0"/>
              </a:rPr>
            </a:br>
            <a:r>
              <a:rPr lang="nl-NL" b="1" i="1" dirty="0">
                <a:solidFill>
                  <a:srgbClr val="FF9933"/>
                </a:solidFill>
                <a:latin typeface="Arial" charset="0"/>
              </a:rPr>
              <a:t>Wat herken je van jezelf?</a:t>
            </a:r>
            <a:endParaRPr lang="nl-NL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924175"/>
            <a:ext cx="5986463" cy="2286000"/>
          </a:xfrm>
        </p:spPr>
        <p:txBody>
          <a:bodyPr/>
          <a:lstStyle/>
          <a:p>
            <a:pPr eaLnBrk="1" hangingPunct="1"/>
            <a:r>
              <a:rPr lang="nl-NL" sz="3600">
                <a:latin typeface="Arial" charset="0"/>
                <a:cs typeface="Arial" charset="0"/>
              </a:rPr>
              <a:t>Voorspelbare aandacht</a:t>
            </a:r>
          </a:p>
          <a:p>
            <a:pPr eaLnBrk="1" hangingPunct="1"/>
            <a:r>
              <a:rPr lang="nl-NL" sz="3600">
                <a:latin typeface="Arial" charset="0"/>
                <a:cs typeface="Arial" charset="0"/>
              </a:rPr>
              <a:t>Systematische aandacht</a:t>
            </a:r>
          </a:p>
          <a:p>
            <a:pPr eaLnBrk="1" hangingPunct="1"/>
            <a:r>
              <a:rPr lang="nl-NL" sz="3600">
                <a:latin typeface="Arial" charset="0"/>
                <a:cs typeface="Arial" charset="0"/>
              </a:rPr>
              <a:t>Uitgestelde aandacht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5084763"/>
            <a:ext cx="17097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143000"/>
            <a:ext cx="3675062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nl-NL" b="1">
                <a:latin typeface="Arial" charset="0"/>
              </a:rPr>
              <a:t>De ober … </a:t>
            </a:r>
            <a:r>
              <a:rPr lang="nl-NL" b="1" i="1">
                <a:solidFill>
                  <a:srgbClr val="FF9933"/>
                </a:solidFill>
                <a:latin typeface="Arial" charset="0"/>
              </a:rPr>
              <a:t>Herken jij jezelf in de ober?</a:t>
            </a:r>
            <a:endParaRPr lang="nl-NL" i="1">
              <a:latin typeface="Arial" charset="0"/>
            </a:endParaRPr>
          </a:p>
          <a:p>
            <a:r>
              <a:rPr lang="nl-NL" sz="2800">
                <a:latin typeface="Arial" charset="0"/>
              </a:rPr>
              <a:t>Bedient de leerlingen die aandacht vragen</a:t>
            </a:r>
          </a:p>
          <a:p>
            <a:r>
              <a:rPr lang="nl-NL" sz="2800">
                <a:latin typeface="Arial" charset="0"/>
              </a:rPr>
              <a:t>Geeft geen of minder aandacht aan leerlingen die gewenst gedrag vertonen.</a:t>
            </a:r>
          </a:p>
        </p:txBody>
      </p:sp>
      <p:pic>
        <p:nvPicPr>
          <p:cNvPr id="15363" name="Picture 2" descr="heaven_pic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9113"/>
            <a:ext cx="2844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32388"/>
            <a:ext cx="17129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466725" y="195263"/>
            <a:ext cx="3817938" cy="4818062"/>
          </a:xfrm>
        </p:spPr>
        <p:txBody>
          <a:bodyPr/>
          <a:lstStyle/>
          <a:p>
            <a:pPr>
              <a:buFontTx/>
              <a:buNone/>
            </a:pPr>
            <a:r>
              <a:rPr lang="nl-NL" b="1">
                <a:latin typeface="Arial" charset="0"/>
              </a:rPr>
              <a:t>De regisseur …</a:t>
            </a:r>
          </a:p>
          <a:p>
            <a:pPr>
              <a:buFontTx/>
              <a:buNone/>
            </a:pPr>
            <a:r>
              <a:rPr lang="nl-NL" b="1" i="1">
                <a:solidFill>
                  <a:srgbClr val="FF9933"/>
                </a:solidFill>
                <a:latin typeface="Arial" charset="0"/>
              </a:rPr>
              <a:t>Herken jij de regisseur?</a:t>
            </a:r>
            <a:endParaRPr lang="en-US" b="1" i="1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16387" name="Picture 2" descr="stoel_regiss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285875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hthoek 4"/>
          <p:cNvSpPr>
            <a:spLocks noChangeArrowheads="1"/>
          </p:cNvSpPr>
          <p:nvPr/>
        </p:nvSpPr>
        <p:spPr bwMode="auto">
          <a:xfrm>
            <a:off x="323850" y="1285875"/>
            <a:ext cx="36734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NL" sz="2800" b="0">
              <a:solidFill>
                <a:srgbClr val="000000"/>
              </a:solidFill>
              <a:latin typeface="Arial" charset="0"/>
            </a:endParaRPr>
          </a:p>
          <a:p>
            <a:endParaRPr lang="nl-NL" sz="2800" b="0">
              <a:solidFill>
                <a:srgbClr val="000000"/>
              </a:solidFill>
              <a:latin typeface="Arial" charset="0"/>
            </a:endParaRPr>
          </a:p>
          <a:p>
            <a:r>
              <a:rPr lang="nl-NL" sz="2800" b="0">
                <a:solidFill>
                  <a:srgbClr val="000000"/>
                </a:solidFill>
                <a:latin typeface="Arial" charset="0"/>
              </a:rPr>
              <a:t>geeft systematische aandacht door: </a:t>
            </a:r>
          </a:p>
          <a:p>
            <a:pPr>
              <a:buFont typeface="Arial" charset="0"/>
              <a:buChar char="•"/>
            </a:pPr>
            <a:r>
              <a:rPr lang="nl-NL" sz="2800" b="0">
                <a:solidFill>
                  <a:srgbClr val="000000"/>
                </a:solidFill>
                <a:latin typeface="Arial" charset="0"/>
              </a:rPr>
              <a:t> aan begin van de les bij de deur te staan</a:t>
            </a:r>
          </a:p>
          <a:p>
            <a:pPr>
              <a:buFont typeface="Arial" charset="0"/>
              <a:buChar char="•"/>
            </a:pPr>
            <a:r>
              <a:rPr lang="nl-NL" sz="2800" b="0">
                <a:solidFill>
                  <a:srgbClr val="000000"/>
                </a:solidFill>
                <a:latin typeface="Arial" charset="0"/>
              </a:rPr>
              <a:t> (voorspelbare) rondes te lopen in de les waarbij iedereen (heel kort) aandacht krijgt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4994275"/>
            <a:ext cx="17129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1116311"/>
            <a:ext cx="7583487" cy="1044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>
                <a:latin typeface="Arial" charset="0"/>
              </a:rPr>
              <a:t/>
            </a:r>
            <a:br>
              <a:rPr lang="nl-NL" dirty="0">
                <a:latin typeface="Arial" charset="0"/>
              </a:rPr>
            </a:br>
            <a:r>
              <a:rPr lang="nl-NL" dirty="0">
                <a:latin typeface="Arial" charset="0"/>
              </a:rPr>
              <a:t/>
            </a:r>
            <a:br>
              <a:rPr lang="nl-NL" dirty="0">
                <a:latin typeface="Arial" charset="0"/>
              </a:rPr>
            </a:br>
            <a:r>
              <a:rPr lang="nl-NL" dirty="0">
                <a:latin typeface="Arial" charset="0"/>
              </a:rPr>
              <a:t>Voorspelbare aandacht</a:t>
            </a:r>
            <a:br>
              <a:rPr lang="nl-NL" dirty="0">
                <a:latin typeface="Arial" charset="0"/>
              </a:rPr>
            </a:br>
            <a:r>
              <a:rPr lang="nl-NL" sz="3600" b="1" i="1" dirty="0">
                <a:solidFill>
                  <a:srgbClr val="FF9933"/>
                </a:solidFill>
                <a:latin typeface="Arial" charset="0"/>
              </a:rPr>
              <a:t>Wat herken je van jezelf ?</a:t>
            </a:r>
            <a:r>
              <a:rPr lang="nl-NL" dirty="0">
                <a:latin typeface="Arial" charset="0"/>
              </a:rPr>
              <a:t/>
            </a:r>
            <a:br>
              <a:rPr lang="nl-NL" dirty="0">
                <a:latin typeface="Arial" charset="0"/>
              </a:rPr>
            </a:br>
            <a:endParaRPr lang="nl-NL" dirty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66938"/>
            <a:ext cx="7772400" cy="2819400"/>
          </a:xfrm>
        </p:spPr>
        <p:txBody>
          <a:bodyPr/>
          <a:lstStyle/>
          <a:p>
            <a:pPr eaLnBrk="1" hangingPunct="1"/>
            <a:r>
              <a:rPr lang="nl-NL" dirty="0">
                <a:latin typeface="Arial" charset="0"/>
              </a:rPr>
              <a:t>De basisopbouw van de les is voor studenten duidelijk</a:t>
            </a:r>
          </a:p>
          <a:p>
            <a:pPr eaLnBrk="1" hangingPunct="1"/>
            <a:r>
              <a:rPr lang="nl-NL" dirty="0">
                <a:latin typeface="Arial" charset="0"/>
              </a:rPr>
              <a:t>De docent loopt (voorspelbare) rondes volgens een vooraf aangegeven route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13325"/>
            <a:ext cx="17129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9750" y="1412875"/>
            <a:ext cx="7067550" cy="521811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b="1" dirty="0">
                <a:solidFill>
                  <a:srgbClr val="FFFFFF"/>
                </a:solidFill>
                <a:ea typeface="+mn-ea"/>
              </a:rPr>
              <a:t>Programma</a:t>
            </a:r>
          </a:p>
          <a:p>
            <a:pPr>
              <a:defRPr/>
            </a:pPr>
            <a:r>
              <a:rPr lang="nl-NL" dirty="0" smtClean="0">
                <a:ea typeface="+mn-ea"/>
              </a:rPr>
              <a:t>De 5/ 6 rollen op een rij</a:t>
            </a:r>
          </a:p>
          <a:p>
            <a:pPr>
              <a:defRPr/>
            </a:pPr>
            <a:r>
              <a:rPr lang="nl-NL" dirty="0" smtClean="0"/>
              <a:t>Uitgangspunten van </a:t>
            </a:r>
            <a:r>
              <a:rPr lang="nl-NL" dirty="0" err="1" smtClean="0"/>
              <a:t>Martie</a:t>
            </a:r>
            <a:r>
              <a:rPr lang="nl-NL" dirty="0" smtClean="0"/>
              <a:t> </a:t>
            </a:r>
            <a:r>
              <a:rPr lang="nl-NL" dirty="0" err="1" smtClean="0"/>
              <a:t>Slooter</a:t>
            </a:r>
            <a:endParaRPr lang="nl-NL" dirty="0" smtClean="0"/>
          </a:p>
          <a:p>
            <a:pPr>
              <a:defRPr/>
            </a:pPr>
            <a:r>
              <a:rPr lang="nl-NL" dirty="0" smtClean="0"/>
              <a:t>K</a:t>
            </a:r>
            <a:r>
              <a:rPr lang="nl-NL" dirty="0" smtClean="0">
                <a:ea typeface="+mn-ea"/>
              </a:rPr>
              <a:t>lassenmanagement</a:t>
            </a:r>
            <a:endParaRPr lang="nl-NL" dirty="0"/>
          </a:p>
          <a:p>
            <a:pPr marL="0" indent="0">
              <a:buNone/>
              <a:defRPr/>
            </a:pPr>
            <a:endParaRPr lang="nl-NL" dirty="0">
              <a:ea typeface="+mn-ea"/>
            </a:endParaRPr>
          </a:p>
          <a:p>
            <a:pPr marL="0" indent="0">
              <a:buNone/>
              <a:defRPr/>
            </a:pPr>
            <a:endParaRPr lang="nl-N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82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>
                <a:latin typeface="Arial" charset="0"/>
              </a:rPr>
              <a:t/>
            </a:r>
            <a:br>
              <a:rPr lang="nl-NL">
                <a:latin typeface="Arial" charset="0"/>
              </a:rPr>
            </a:br>
            <a:r>
              <a:rPr lang="nl-NL">
                <a:latin typeface="Arial" charset="0"/>
              </a:rPr>
              <a:t/>
            </a:r>
            <a:br>
              <a:rPr lang="nl-NL">
                <a:latin typeface="Arial" charset="0"/>
              </a:rPr>
            </a:br>
            <a:r>
              <a:rPr lang="nl-NL">
                <a:latin typeface="Arial" charset="0"/>
              </a:rPr>
              <a:t>Uitgestelde aandacht</a:t>
            </a:r>
            <a:br>
              <a:rPr lang="nl-NL">
                <a:latin typeface="Arial" charset="0"/>
              </a:rPr>
            </a:br>
            <a:r>
              <a:rPr lang="nl-NL" sz="3600" i="1">
                <a:solidFill>
                  <a:srgbClr val="FF9933"/>
                </a:solidFill>
                <a:latin typeface="Arial" charset="0"/>
              </a:rPr>
              <a:t>Wat herken je van jezelf?</a:t>
            </a:r>
            <a:r>
              <a:rPr lang="nl-NL">
                <a:latin typeface="Arial" charset="0"/>
              </a:rPr>
              <a:t/>
            </a:r>
            <a:br>
              <a:rPr lang="nl-NL">
                <a:latin typeface="Arial" charset="0"/>
              </a:rPr>
            </a:br>
            <a:endParaRPr lang="nl-NL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3128962"/>
          </a:xfrm>
        </p:spPr>
        <p:txBody>
          <a:bodyPr/>
          <a:lstStyle/>
          <a:p>
            <a:pPr eaLnBrk="1" hangingPunct="1"/>
            <a:r>
              <a:rPr lang="nl-NL" dirty="0">
                <a:latin typeface="Arial" charset="0"/>
              </a:rPr>
              <a:t>De docent loopt voorspelbare rondes</a:t>
            </a:r>
          </a:p>
          <a:p>
            <a:pPr eaLnBrk="1" hangingPunct="1"/>
            <a:r>
              <a:rPr lang="nl-NL" dirty="0">
                <a:latin typeface="Arial" charset="0"/>
              </a:rPr>
              <a:t>Studenten weten dat zij aan de beurt komen volgens route</a:t>
            </a:r>
          </a:p>
          <a:p>
            <a:pPr eaLnBrk="1" hangingPunct="1"/>
            <a:r>
              <a:rPr lang="nl-NL" dirty="0">
                <a:latin typeface="Arial" charset="0"/>
              </a:rPr>
              <a:t>Studenten weten wat zij moeten doen als zij niet verder kunnen zonder hulp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13325"/>
            <a:ext cx="17129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354137"/>
          </a:xfrm>
        </p:spPr>
        <p:txBody>
          <a:bodyPr>
            <a:normAutofit/>
          </a:bodyPr>
          <a:lstStyle/>
          <a:p>
            <a:pPr eaLnBrk="1" hangingPunct="1"/>
            <a:r>
              <a:rPr lang="nl-NL">
                <a:latin typeface="Arial" charset="0"/>
              </a:rPr>
              <a:t/>
            </a:r>
            <a:br>
              <a:rPr lang="nl-NL">
                <a:latin typeface="Arial" charset="0"/>
              </a:rPr>
            </a:br>
            <a:r>
              <a:rPr lang="nl-NL">
                <a:latin typeface="Arial" charset="0"/>
              </a:rPr>
              <a:t>Systematische aandacht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7750175" cy="3128963"/>
          </a:xfrm>
        </p:spPr>
        <p:txBody>
          <a:bodyPr>
            <a:normAutofit/>
          </a:bodyPr>
          <a:lstStyle/>
          <a:p>
            <a:pPr eaLnBrk="1" hangingPunct="1"/>
            <a:endParaRPr lang="nl-NL" dirty="0">
              <a:latin typeface="Arial" charset="0"/>
            </a:endParaRPr>
          </a:p>
          <a:p>
            <a:pPr eaLnBrk="1" hangingPunct="1"/>
            <a:r>
              <a:rPr lang="nl-NL" dirty="0">
                <a:latin typeface="Arial" charset="0"/>
              </a:rPr>
              <a:t>De docent ontvangt studenten bij de deur</a:t>
            </a:r>
          </a:p>
          <a:p>
            <a:pPr eaLnBrk="1" hangingPunct="1"/>
            <a:r>
              <a:rPr lang="nl-NL" dirty="0">
                <a:latin typeface="Arial" charset="0"/>
              </a:rPr>
              <a:t>De docent is voorspelbaar in zijn bewegingen door het lokaal bij zelfstandig werken</a:t>
            </a:r>
          </a:p>
          <a:p>
            <a:pPr eaLnBrk="1" hangingPunct="1"/>
            <a:endParaRPr lang="nl-NL" dirty="0">
              <a:latin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13325"/>
            <a:ext cx="17129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403350" y="1628775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i="1" dirty="0">
                <a:solidFill>
                  <a:srgbClr val="FF9933"/>
                </a:solidFill>
                <a:latin typeface="+mn-lt"/>
                <a:ea typeface="+mn-ea"/>
              </a:rPr>
              <a:t>Wat herken je van jezelf? </a:t>
            </a:r>
          </a:p>
        </p:txBody>
      </p:sp>
    </p:spTree>
    <p:extLst>
      <p:ext uri="{BB962C8B-B14F-4D97-AF65-F5344CB8AC3E}">
        <p14:creationId xmlns:p14="http://schemas.microsoft.com/office/powerpoint/2010/main" val="34691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1143"/>
            <a:ext cx="6119813" cy="1439863"/>
          </a:xfrm>
        </p:spPr>
        <p:txBody>
          <a:bodyPr/>
          <a:lstStyle/>
          <a:p>
            <a:pPr algn="l" eaLnBrk="1" hangingPunct="1"/>
            <a:r>
              <a:rPr lang="nl-NL" dirty="0">
                <a:latin typeface="Arial" charset="0"/>
              </a:rPr>
              <a:t>Opdracht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57200" y="1700699"/>
            <a:ext cx="8229600" cy="413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nl-NL" sz="3200" b="0" dirty="0">
                <a:latin typeface="Arial" charset="0"/>
                <a:ea typeface="+mn-ea"/>
              </a:rPr>
              <a:t>                                                        </a:t>
            </a: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    10 min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Bespreek in tweetallen:            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Hoe speel jij met aandacht in een groep?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Welke vragen heb je aan je collega rondom aandacht?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Welke tips kun je halen / brengen?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nl-NL" sz="3200" b="0" dirty="0">
              <a:latin typeface="Arial" charset="0"/>
              <a:ea typeface="+mn-ea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nl-NL" sz="3200" b="0" dirty="0">
              <a:latin typeface="Arial" charset="0"/>
              <a:ea typeface="+mn-ea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nl-NL" sz="3200" b="0" dirty="0">
              <a:latin typeface="Arial" charset="0"/>
              <a:ea typeface="+mn-ea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08" y="5127317"/>
            <a:ext cx="17129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25538"/>
            <a:ext cx="7848600" cy="1008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endParaRPr lang="nl-NL" sz="4800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396413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499100"/>
            <a:ext cx="226853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2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7416800" cy="1439863"/>
          </a:xfrm>
        </p:spPr>
        <p:txBody>
          <a:bodyPr/>
          <a:lstStyle/>
          <a:p>
            <a:pPr algn="l" eaLnBrk="1" hangingPunct="1"/>
            <a:r>
              <a:rPr lang="nl-NL">
                <a:latin typeface="Arial" charset="0"/>
              </a:rPr>
              <a:t>Zelfstandigheidsontwikkeling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nl-NL" sz="3200" b="0" dirty="0">
              <a:latin typeface="Arial" charset="0"/>
              <a:ea typeface="+mn-ea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Zelf leren werken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Zelfstandig leren werken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Zelfstandig leren </a:t>
            </a:r>
            <a:r>
              <a:rPr lang="nl-NL" sz="3200" b="0" dirty="0" err="1">
                <a:solidFill>
                  <a:srgbClr val="FFFFFF"/>
                </a:solidFill>
                <a:latin typeface="Arial" charset="0"/>
                <a:ea typeface="+mn-ea"/>
              </a:rPr>
              <a:t>leren</a:t>
            </a:r>
            <a:endParaRPr lang="nl-NL" sz="3200" b="0" dirty="0">
              <a:solidFill>
                <a:srgbClr val="FFFFFF"/>
              </a:solidFill>
              <a:latin typeface="Arial" charset="0"/>
              <a:ea typeface="+mn-ea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b="0" dirty="0">
                <a:solidFill>
                  <a:srgbClr val="FFFFFF"/>
                </a:solidFill>
                <a:latin typeface="Arial" charset="0"/>
                <a:ea typeface="+mn-ea"/>
              </a:rPr>
              <a:t>Zelfverantwoordelijk leren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226853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6" y="335604"/>
            <a:ext cx="7153583" cy="53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95" y="5157787"/>
            <a:ext cx="226853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Afronding: wat doe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IK </a:t>
            </a:r>
            <a:r>
              <a:rPr lang="nl-NL" dirty="0"/>
              <a:t>ermee?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betekent het schema voor de structuur die jij in je lessen wilt neerzetten?</a:t>
            </a:r>
          </a:p>
          <a:p>
            <a:endParaRPr lang="nl-NL" dirty="0"/>
          </a:p>
          <a:p>
            <a:r>
              <a:rPr lang="nl-NL" dirty="0"/>
              <a:t>Wat zie ik van jouw structuur</a:t>
            </a:r>
          </a:p>
          <a:p>
            <a:r>
              <a:rPr lang="nl-NL" dirty="0"/>
              <a:t>Waar wil je naartoe?</a:t>
            </a:r>
          </a:p>
          <a:p>
            <a:r>
              <a:rPr lang="nl-NL" dirty="0"/>
              <a:t>Wie of wat heb je daar voor nodig? (wat ga je doen?)</a:t>
            </a:r>
          </a:p>
        </p:txBody>
      </p:sp>
    </p:spTree>
    <p:extLst>
      <p:ext uri="{BB962C8B-B14F-4D97-AF65-F5344CB8AC3E}">
        <p14:creationId xmlns:p14="http://schemas.microsoft.com/office/powerpoint/2010/main" val="7222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94246"/>
            <a:ext cx="7343775" cy="1152525"/>
          </a:xfrm>
        </p:spPr>
        <p:txBody>
          <a:bodyPr/>
          <a:lstStyle/>
          <a:p>
            <a:pPr algn="l" eaLnBrk="1" hangingPunct="1"/>
            <a:r>
              <a:rPr lang="nl-NL" dirty="0">
                <a:latin typeface="Arial" charset="0"/>
              </a:rPr>
              <a:t>Evaluatie 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80" y="2349500"/>
            <a:ext cx="59547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latin typeface="Arial" charset="0"/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4" b="25244"/>
          <a:stretch>
            <a:fillRect/>
          </a:stretch>
        </p:blipFill>
        <p:spPr>
          <a:xfrm>
            <a:off x="779463" y="1425388"/>
            <a:ext cx="7583487" cy="4208930"/>
          </a:xfrm>
          <a:noFill/>
        </p:spPr>
      </p:pic>
      <p:pic>
        <p:nvPicPr>
          <p:cNvPr id="31748" name="Picture 2" descr="http://www.go4education.nl/NHL-LOGO-ECNO-Oplopend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76925"/>
            <a:ext cx="2390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nl-NL" dirty="0"/>
              <a:t>Doel: Aan het eind van de workshop heb je een ontwerp gemaakt van een onderwijsactiviteit waarin je de volgende criteria hebt verwerkt: </a:t>
            </a:r>
          </a:p>
          <a:p>
            <a:r>
              <a:rPr lang="nl-NL" dirty="0"/>
              <a:t>Maak inzichtelijk welk studentengedrag je wilt waarnemen bij de activiteiten die je plant in je onderwijsactiviteit.</a:t>
            </a:r>
          </a:p>
          <a:p>
            <a:r>
              <a:rPr lang="nl-NL" dirty="0"/>
              <a:t>Maak de 5 of de 6 rollen van een leraar zichtbaar.</a:t>
            </a:r>
          </a:p>
          <a:p>
            <a:r>
              <a:rPr lang="nl-NL" dirty="0"/>
              <a:t>Verwerk 3 elementen van klassenmanagement in je ontwerp.  </a:t>
            </a:r>
          </a:p>
          <a:p>
            <a:r>
              <a:rPr lang="nl-NL" dirty="0"/>
              <a:t>Je ontwerp is overzichtelijk</a:t>
            </a:r>
          </a:p>
          <a:p>
            <a:r>
              <a:rPr lang="nl-NL" dirty="0"/>
              <a:t>Je ontwerp is overdraagbaar aan een collega.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6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charset="0"/>
              </a:rPr>
              <a:t>De rol van pedagoog</a:t>
            </a:r>
            <a:endParaRPr lang="nl-NL" dirty="0">
              <a:latin typeface="Arial" charset="0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1800225" cy="2543175"/>
          </a:xfrm>
          <a:noFill/>
        </p:spPr>
      </p:pic>
      <p:sp>
        <p:nvSpPr>
          <p:cNvPr id="7172" name="Tekstvak 4"/>
          <p:cNvSpPr txBox="1">
            <a:spLocks noChangeArrowheads="1"/>
          </p:cNvSpPr>
          <p:nvPr/>
        </p:nvSpPr>
        <p:spPr bwMode="auto">
          <a:xfrm>
            <a:off x="2987675" y="2349500"/>
            <a:ext cx="52562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000" b="0" dirty="0"/>
              <a:t>Wat heb je gedaan (huiswerk)</a:t>
            </a:r>
          </a:p>
          <a:p>
            <a:pPr eaLnBrk="1" hangingPunct="1"/>
            <a:endParaRPr lang="nl-NL" sz="2000" b="0" dirty="0"/>
          </a:p>
          <a:p>
            <a:pPr eaLnBrk="1" hangingPunct="1"/>
            <a:r>
              <a:rPr lang="nl-NL" sz="2000" b="0" dirty="0"/>
              <a:t>Welke leerpunten heb je eruit gehaald</a:t>
            </a:r>
          </a:p>
          <a:p>
            <a:pPr eaLnBrk="1" hangingPunct="1"/>
            <a:endParaRPr lang="nl-NL" sz="2000" b="0" dirty="0"/>
          </a:p>
          <a:p>
            <a:pPr eaLnBrk="1" hangingPunct="1"/>
            <a:r>
              <a:rPr lang="nl-NL" sz="2000" b="0" dirty="0"/>
              <a:t>Hoe ga je daar mee aan de slag</a:t>
            </a:r>
          </a:p>
          <a:p>
            <a:pPr eaLnBrk="1" hangingPunct="1"/>
            <a:r>
              <a:rPr lang="nl-NL" sz="2000" b="0" dirty="0"/>
              <a:t>	Hoe maak je dat haalbaar, meetbaar</a:t>
            </a:r>
          </a:p>
          <a:p>
            <a:pPr eaLnBrk="1" hangingPunct="1"/>
            <a:r>
              <a:rPr lang="nl-NL" sz="2000" b="0" dirty="0"/>
              <a:t>	Hoe ga je evalueren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00663"/>
            <a:ext cx="9461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r="11861"/>
          <a:stretch>
            <a:fillRect/>
          </a:stretch>
        </p:blipFill>
        <p:spPr bwMode="auto">
          <a:xfrm>
            <a:off x="4787900" y="2660650"/>
            <a:ext cx="3965575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F8F1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611188" y="1916113"/>
            <a:ext cx="29146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x-none">
                <a:solidFill>
                  <a:srgbClr val="92D050"/>
                </a:solidFill>
              </a:rPr>
              <a:t>Gastheer</a:t>
            </a:r>
          </a:p>
          <a:p>
            <a:pPr eaLnBrk="1" hangingPunct="1"/>
            <a:endParaRPr lang="nl-NL" altLang="x-none">
              <a:solidFill>
                <a:srgbClr val="92D050"/>
              </a:solidFill>
            </a:endParaRPr>
          </a:p>
          <a:p>
            <a:pPr eaLnBrk="1" hangingPunct="1"/>
            <a:r>
              <a:rPr lang="nl-NL" altLang="x-none">
                <a:solidFill>
                  <a:srgbClr val="92D050"/>
                </a:solidFill>
              </a:rPr>
              <a:t>Presentator</a:t>
            </a:r>
          </a:p>
          <a:p>
            <a:pPr eaLnBrk="1" hangingPunct="1"/>
            <a:endParaRPr lang="nl-NL" altLang="x-none">
              <a:solidFill>
                <a:srgbClr val="92D050"/>
              </a:solidFill>
            </a:endParaRPr>
          </a:p>
          <a:p>
            <a:pPr eaLnBrk="1" hangingPunct="1"/>
            <a:r>
              <a:rPr lang="nl-NL" altLang="x-none">
                <a:solidFill>
                  <a:srgbClr val="92D050"/>
                </a:solidFill>
              </a:rPr>
              <a:t>Didacticus</a:t>
            </a:r>
          </a:p>
          <a:p>
            <a:pPr eaLnBrk="1" hangingPunct="1"/>
            <a:endParaRPr lang="nl-NL" altLang="x-none">
              <a:solidFill>
                <a:srgbClr val="92D050"/>
              </a:solidFill>
            </a:endParaRPr>
          </a:p>
          <a:p>
            <a:pPr eaLnBrk="1" hangingPunct="1"/>
            <a:r>
              <a:rPr lang="nl-NL" altLang="x-none">
                <a:solidFill>
                  <a:srgbClr val="92D050"/>
                </a:solidFill>
              </a:rPr>
              <a:t>Afsluiter</a:t>
            </a:r>
          </a:p>
        </p:txBody>
      </p:sp>
      <p:sp>
        <p:nvSpPr>
          <p:cNvPr id="3" name="Gekromde PIJL-RECHTS 2"/>
          <p:cNvSpPr>
            <a:spLocks noChangeArrowheads="1"/>
          </p:cNvSpPr>
          <p:nvPr/>
        </p:nvSpPr>
        <p:spPr bwMode="auto">
          <a:xfrm flipV="1">
            <a:off x="250825" y="1990725"/>
            <a:ext cx="720725" cy="3741738"/>
          </a:xfrm>
          <a:prstGeom prst="curvedRightArrow">
            <a:avLst>
              <a:gd name="adj1" fmla="val 24997"/>
              <a:gd name="adj2" fmla="val 49945"/>
              <a:gd name="adj3" fmla="val 25000"/>
            </a:avLst>
          </a:prstGeom>
          <a:solidFill>
            <a:srgbClr val="0F8F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nl-NL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Gekromde PIJL-LINKS 3"/>
          <p:cNvSpPr>
            <a:spLocks noChangeArrowheads="1"/>
          </p:cNvSpPr>
          <p:nvPr/>
        </p:nvSpPr>
        <p:spPr bwMode="auto">
          <a:xfrm>
            <a:off x="3419475" y="2276475"/>
            <a:ext cx="1081088" cy="1127125"/>
          </a:xfrm>
          <a:prstGeom prst="curvedLeftArrow">
            <a:avLst>
              <a:gd name="adj1" fmla="val 24998"/>
              <a:gd name="adj2" fmla="val 50001"/>
              <a:gd name="adj3" fmla="val 25000"/>
            </a:avLst>
          </a:prstGeom>
          <a:solidFill>
            <a:srgbClr val="0F8F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nl-NL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403600"/>
            <a:ext cx="1085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F8F1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03725"/>
            <a:ext cx="108585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F8F1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643438" y="1593850"/>
            <a:ext cx="247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x-none">
                <a:solidFill>
                  <a:srgbClr val="000000"/>
                </a:solidFill>
              </a:rPr>
              <a:t>Pedagoog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7123113" y="2179638"/>
            <a:ext cx="1527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altLang="x-none">
                <a:solidFill>
                  <a:srgbClr val="000000"/>
                </a:solidFill>
              </a:rPr>
              <a:t>coach</a:t>
            </a:r>
          </a:p>
        </p:txBody>
      </p:sp>
      <p:cxnSp>
        <p:nvCxnSpPr>
          <p:cNvPr id="8" name="Rechte verbindingslijn 7"/>
          <p:cNvCxnSpPr>
            <a:cxnSpLocks noChangeShapeType="1"/>
            <a:endCxn id="4" idx="4"/>
          </p:cNvCxnSpPr>
          <p:nvPr/>
        </p:nvCxnSpPr>
        <p:spPr bwMode="auto">
          <a:xfrm flipV="1">
            <a:off x="4500563" y="2771775"/>
            <a:ext cx="0" cy="38258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331" name="Rechte verbindingslijn 10"/>
          <p:cNvCxnSpPr>
            <a:cxnSpLocks noChangeShapeType="1"/>
          </p:cNvCxnSpPr>
          <p:nvPr/>
        </p:nvCxnSpPr>
        <p:spPr bwMode="auto">
          <a:xfrm>
            <a:off x="3525838" y="1593850"/>
            <a:ext cx="1262062" cy="1231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75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559675" cy="1152525"/>
          </a:xfrm>
        </p:spPr>
        <p:txBody>
          <a:bodyPr/>
          <a:lstStyle/>
          <a:p>
            <a:pPr algn="l" eaLnBrk="1" hangingPunct="1"/>
            <a:r>
              <a:rPr lang="nl-NL">
                <a:latin typeface="Arial" charset="0"/>
              </a:rPr>
              <a:t>Eigen overtuigingen    10 min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92313"/>
            <a:ext cx="41338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hthoek 2"/>
          <p:cNvSpPr/>
          <p:nvPr/>
        </p:nvSpPr>
        <p:spPr bwMode="auto">
          <a:xfrm>
            <a:off x="2339975" y="2420938"/>
            <a:ext cx="3024188" cy="3529012"/>
          </a:xfrm>
          <a:prstGeom prst="octagon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nl-NL" sz="4400">
                <a:solidFill>
                  <a:srgbClr val="222268"/>
                </a:solidFill>
                <a:latin typeface="Script MT Bold" charset="0"/>
              </a:rPr>
              <a:t>Een MBO</a:t>
            </a:r>
            <a:r>
              <a:rPr lang="ja-JP" altLang="nl-NL" sz="4400">
                <a:solidFill>
                  <a:srgbClr val="222268"/>
                </a:solidFill>
                <a:latin typeface="Script MT Bold" charset="0"/>
              </a:rPr>
              <a:t>’</a:t>
            </a:r>
            <a:r>
              <a:rPr lang="nl-NL" sz="4400">
                <a:solidFill>
                  <a:srgbClr val="222268"/>
                </a:solidFill>
                <a:latin typeface="Script MT Bold" charset="0"/>
              </a:rPr>
              <a:t>er</a:t>
            </a:r>
          </a:p>
          <a:p>
            <a:pPr algn="ctr"/>
            <a:r>
              <a:rPr lang="nl-NL" sz="4400">
                <a:solidFill>
                  <a:srgbClr val="222268"/>
                </a:solidFill>
                <a:latin typeface="Script MT Bold" charset="0"/>
              </a:rPr>
              <a:t>is….</a:t>
            </a:r>
          </a:p>
        </p:txBody>
      </p:sp>
      <p:sp>
        <p:nvSpPr>
          <p:cNvPr id="4" name="Rechthoek 3"/>
          <p:cNvSpPr/>
          <p:nvPr/>
        </p:nvSpPr>
        <p:spPr bwMode="auto">
          <a:xfrm>
            <a:off x="1835150" y="1992313"/>
            <a:ext cx="4133850" cy="4389437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nl-NL">
              <a:latin typeface="Tahom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41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909" y="1828800"/>
            <a:ext cx="6320595" cy="4208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909" y="3493964"/>
            <a:ext cx="7583487" cy="1044388"/>
          </a:xfrm>
        </p:spPr>
        <p:txBody>
          <a:bodyPr/>
          <a:lstStyle/>
          <a:p>
            <a:r>
              <a:rPr lang="nl-NL" dirty="0" smtClean="0">
                <a:solidFill>
                  <a:srgbClr val="FF9300"/>
                </a:solidFill>
              </a:rPr>
              <a:t>Docentgedrag weerspiegelt effectiviteit studentgedrag</a:t>
            </a:r>
            <a:endParaRPr lang="nl-NL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5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4292600"/>
            <a:ext cx="7931150" cy="2089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nl-NL" sz="2800">
                <a:latin typeface="Arial" charset="0"/>
              </a:rPr>
              <a:t>	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319463"/>
            <a:ext cx="47561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vak 2"/>
          <p:cNvSpPr txBox="1">
            <a:spLocks noChangeArrowheads="1"/>
          </p:cNvSpPr>
          <p:nvPr/>
        </p:nvSpPr>
        <p:spPr bwMode="auto">
          <a:xfrm>
            <a:off x="2195513" y="549275"/>
            <a:ext cx="4756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l-NL" b="0" dirty="0" smtClean="0">
                <a:solidFill>
                  <a:schemeClr val="bg1"/>
                </a:solidFill>
              </a:rPr>
              <a:t>Klassenmanagement</a:t>
            </a:r>
            <a:endParaRPr lang="nl-NL" b="0" dirty="0">
              <a:solidFill>
                <a:schemeClr val="bg1"/>
              </a:solidFill>
            </a:endParaRPr>
          </a:p>
          <a:p>
            <a:pPr algn="ctr" eaLnBrk="1" hangingPunct="1"/>
            <a:endParaRPr lang="nl-NL" b="0" dirty="0"/>
          </a:p>
          <a:p>
            <a:pPr algn="ctr" eaLnBrk="1" hangingPunct="1"/>
            <a:r>
              <a:rPr lang="nl-NL" b="0" dirty="0">
                <a:hlinkClick r:id="rId3"/>
              </a:rPr>
              <a:t>Peter Hoefnagels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3437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25538"/>
            <a:ext cx="7848600" cy="1008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r>
              <a:rPr lang="nl-NL" sz="40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nl-NL" sz="4000">
                <a:solidFill>
                  <a:srgbClr val="FF0000"/>
                </a:solidFill>
                <a:latin typeface="Comic Sans MS" charset="0"/>
              </a:rPr>
            </a:br>
            <a:endParaRPr lang="nl-NL" sz="4800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396413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e">
  <a:themeElements>
    <a:clrScheme name="Revoluti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645</Words>
  <Application>Microsoft Macintosh PowerPoint</Application>
  <PresentationFormat>Diavoorstelling (4:3)</PresentationFormat>
  <Paragraphs>123</Paragraphs>
  <Slides>28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9" baseType="lpstr">
      <vt:lpstr>Comic Sans MS</vt:lpstr>
      <vt:lpstr>Mangal</vt:lpstr>
      <vt:lpstr>ＭＳ Ｐゴシック</vt:lpstr>
      <vt:lpstr>ＭＳ ゴシック</vt:lpstr>
      <vt:lpstr>Script MT Bold</vt:lpstr>
      <vt:lpstr>Trebuchet MS</vt:lpstr>
      <vt:lpstr>Wingdings 2</vt:lpstr>
      <vt:lpstr>Arial</vt:lpstr>
      <vt:lpstr>Calibri</vt:lpstr>
      <vt:lpstr>Tahoma</vt:lpstr>
      <vt:lpstr>Revolutie</vt:lpstr>
      <vt:lpstr>De 5 rollen en klassenmanagement’</vt:lpstr>
      <vt:lpstr>PowerPoint-presentatie</vt:lpstr>
      <vt:lpstr>PowerPoint-presentatie</vt:lpstr>
      <vt:lpstr>De rol van pedagoog</vt:lpstr>
      <vt:lpstr>PowerPoint-presentatie</vt:lpstr>
      <vt:lpstr>Eigen overtuigingen    10 min </vt:lpstr>
      <vt:lpstr>Docentgedrag weerspiegelt effectiviteit studentgedrag</vt:lpstr>
      <vt:lpstr>PowerPoint-presentatie</vt:lpstr>
      <vt:lpstr>      </vt:lpstr>
      <vt:lpstr>PowerPoint-presentatie</vt:lpstr>
      <vt:lpstr>PowerPoint-presentatie</vt:lpstr>
      <vt:lpstr>Regel versus afspraak</vt:lpstr>
      <vt:lpstr>PowerPoint-presentatie</vt:lpstr>
      <vt:lpstr>Opdracht</vt:lpstr>
      <vt:lpstr>PowerPoint-presentatie</vt:lpstr>
      <vt:lpstr>  Spelen met aandacht: Wat herken je van jezelf?</vt:lpstr>
      <vt:lpstr>PowerPoint-presentatie</vt:lpstr>
      <vt:lpstr>PowerPoint-presentatie</vt:lpstr>
      <vt:lpstr>  Voorspelbare aandacht Wat herken je van jezelf ? </vt:lpstr>
      <vt:lpstr>  Uitgestelde aandacht Wat herken je van jezelf? </vt:lpstr>
      <vt:lpstr> Systematische aandacht</vt:lpstr>
      <vt:lpstr>Opdracht</vt:lpstr>
      <vt:lpstr>      </vt:lpstr>
      <vt:lpstr>Zelfstandigheidsontwikkeling</vt:lpstr>
      <vt:lpstr>PowerPoint-presentatie</vt:lpstr>
      <vt:lpstr>Afronding: wat doe IK ermee?</vt:lpstr>
      <vt:lpstr>Evaluatie </vt:lpstr>
      <vt:lpstr>PowerPoint-presentatie</vt:lpstr>
    </vt:vector>
  </TitlesOfParts>
  <Company>NHL Hogeschool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REGELS</dc:title>
  <dc:creator>Gonnie Niemeijer</dc:creator>
  <cp:lastModifiedBy>Jong, B.A. de</cp:lastModifiedBy>
  <cp:revision>7</cp:revision>
  <dcterms:created xsi:type="dcterms:W3CDTF">2018-01-08T12:55:20Z</dcterms:created>
  <dcterms:modified xsi:type="dcterms:W3CDTF">2018-01-25T10:09:48Z</dcterms:modified>
</cp:coreProperties>
</file>